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8410F5-B18D-4A58-8FF5-29A26BC028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574583-0A46-4800-B7F5-71D7A5E6AB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A16FA5-6A4D-4005-AFCF-09ACAE3D9F1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ADF051-656A-4D95-9E28-E73E6A2354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E57AB3-9B45-4C06-A211-681C41B7C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FA8DDC-272B-40D1-932A-76581C1C65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0758A6-2B13-4EE2-B922-F81F93A474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E035B8-D1CD-42B2-948F-F5D8FC2A07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F15FEE-1525-4FC2-8CDC-9474605C20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BEF1A6-8177-4160-B664-03C9808C67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926E43-A540-4B13-939B-F45ACBEA4E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CB5209-41F4-48F6-8E19-58402D8B37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pt-PT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&lt;footer&gt;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30B4AF-7416-4C5E-9EFC-B9FD4D5D66E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-3875400" y="-4926600"/>
            <a:ext cx="9808200" cy="980820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-1271880" y="6544080"/>
            <a:ext cx="6008760" cy="600876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4" descr=""/>
          <p:cNvPicPr/>
          <p:nvPr/>
        </p:nvPicPr>
        <p:blipFill>
          <a:blip r:embed="rId3"/>
          <a:stretch/>
        </p:blipFill>
        <p:spPr>
          <a:xfrm rot="8100000">
            <a:off x="11884320" y="6896880"/>
            <a:ext cx="8209080" cy="605988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5" descr=""/>
          <p:cNvPicPr/>
          <p:nvPr/>
        </p:nvPicPr>
        <p:blipFill>
          <a:blip r:embed="rId4"/>
          <a:srcRect l="5418" t="10141" r="5418" b="0"/>
          <a:stretch/>
        </p:blipFill>
        <p:spPr>
          <a:xfrm>
            <a:off x="6980400" y="5860080"/>
            <a:ext cx="4327200" cy="1471680"/>
          </a:xfrm>
          <a:prstGeom prst="rect">
            <a:avLst/>
          </a:prstGeom>
          <a:ln w="0">
            <a:noFill/>
          </a:ln>
        </p:spPr>
      </p:pic>
      <p:sp>
        <p:nvSpPr>
          <p:cNvPr id="45" name="TextBox 6"/>
          <p:cNvSpPr/>
          <p:nvPr/>
        </p:nvSpPr>
        <p:spPr>
          <a:xfrm>
            <a:off x="2419920" y="4134240"/>
            <a:ext cx="13447800" cy="18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740"/>
              </a:lnSpc>
              <a:buNone/>
            </a:pPr>
            <a:r>
              <a:rPr b="0" lang="en-US" sz="10530" spc="-1" strike="noStrike">
                <a:solidFill>
                  <a:srgbClr val="ffffff"/>
                </a:solidFill>
                <a:latin typeface="Neue Machina UltraBold"/>
              </a:rPr>
              <a:t>Trabalho AED 2</a:t>
            </a:r>
            <a:endParaRPr b="0" lang="pt-PT" sz="10530" spc="-1" strike="noStrike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7492680" y="5895720"/>
            <a:ext cx="3302280" cy="137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620"/>
              </a:lnSpc>
              <a:buNone/>
            </a:pPr>
            <a:r>
              <a:rPr b="0" lang="en-US" sz="2590" spc="-1" strike="noStrike">
                <a:solidFill>
                  <a:srgbClr val="01204c"/>
                </a:solidFill>
                <a:latin typeface="Montserrat Bold"/>
              </a:rPr>
              <a:t>João Pedro Passos</a:t>
            </a:r>
            <a:endParaRPr b="0" lang="pt-PT" sz="2590" spc="-1" strike="noStrike">
              <a:latin typeface="Arial"/>
            </a:endParaRPr>
          </a:p>
          <a:p>
            <a:pPr algn="ctr">
              <a:lnSpc>
                <a:spcPts val="3620"/>
              </a:lnSpc>
              <a:buNone/>
            </a:pPr>
            <a:r>
              <a:rPr b="0" lang="en-US" sz="2590" spc="-1" strike="noStrike">
                <a:solidFill>
                  <a:srgbClr val="01204c"/>
                </a:solidFill>
                <a:latin typeface="Montserrat Bold"/>
              </a:rPr>
              <a:t>Daniel Dória</a:t>
            </a:r>
            <a:endParaRPr b="0" lang="pt-PT" sz="2590" spc="-1" strike="noStrike">
              <a:latin typeface="Arial"/>
            </a:endParaRPr>
          </a:p>
          <a:p>
            <a:pPr algn="ctr">
              <a:lnSpc>
                <a:spcPts val="3620"/>
              </a:lnSpc>
              <a:buNone/>
            </a:pPr>
            <a:r>
              <a:rPr b="0" lang="en-US" sz="2590" spc="-1" strike="noStrike">
                <a:solidFill>
                  <a:srgbClr val="01204c"/>
                </a:solidFill>
                <a:latin typeface="Montserrat Bold"/>
              </a:rPr>
              <a:t>Mariana Conde</a:t>
            </a:r>
            <a:endParaRPr b="0" lang="pt-PT" sz="25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11478240" y="-488268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3" descr=""/>
          <p:cNvPicPr/>
          <p:nvPr/>
        </p:nvPicPr>
        <p:blipFill>
          <a:blip r:embed="rId2"/>
          <a:stretch/>
        </p:blipFill>
        <p:spPr>
          <a:xfrm>
            <a:off x="15720480" y="-155124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4" descr=""/>
          <p:cNvPicPr/>
          <p:nvPr/>
        </p:nvPicPr>
        <p:blipFill>
          <a:blip r:embed="rId3"/>
          <a:stretch/>
        </p:blipFill>
        <p:spPr>
          <a:xfrm>
            <a:off x="13247640" y="480636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5" descr=""/>
          <p:cNvPicPr/>
          <p:nvPr/>
        </p:nvPicPr>
        <p:blipFill>
          <a:blip r:embed="rId4"/>
          <a:stretch/>
        </p:blipFill>
        <p:spPr>
          <a:xfrm>
            <a:off x="10899360" y="747396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6" descr=""/>
          <p:cNvPicPr/>
          <p:nvPr/>
        </p:nvPicPr>
        <p:blipFill>
          <a:blip r:embed="rId5"/>
          <a:stretch/>
        </p:blipFill>
        <p:spPr>
          <a:xfrm>
            <a:off x="1779840" y="5185080"/>
            <a:ext cx="5581440" cy="516132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7" descr=""/>
          <p:cNvPicPr/>
          <p:nvPr/>
        </p:nvPicPr>
        <p:blipFill>
          <a:blip r:embed="rId6"/>
          <a:stretch/>
        </p:blipFill>
        <p:spPr>
          <a:xfrm>
            <a:off x="7458480" y="5214600"/>
            <a:ext cx="10240920" cy="5120280"/>
          </a:xfrm>
          <a:prstGeom prst="rect">
            <a:avLst/>
          </a:prstGeom>
          <a:ln w="0">
            <a:noFill/>
          </a:ln>
        </p:spPr>
      </p:pic>
      <p:sp>
        <p:nvSpPr>
          <p:cNvPr id="181" name="TextBox 8"/>
          <p:cNvSpPr/>
          <p:nvPr/>
        </p:nvSpPr>
        <p:spPr>
          <a:xfrm>
            <a:off x="627120" y="444240"/>
            <a:ext cx="13981320" cy="21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06"/>
              </a:lnSpc>
              <a:buNone/>
            </a:pPr>
            <a:r>
              <a:rPr b="0" lang="en-US" sz="5940" spc="-1" strike="noStrike">
                <a:solidFill>
                  <a:srgbClr val="ffffff"/>
                </a:solidFill>
                <a:latin typeface="Neue Machina UltraBold"/>
              </a:rPr>
              <a:t>With a certain number of flights, how far can you go?</a:t>
            </a:r>
            <a:endParaRPr b="0" lang="pt-PT" sz="5940" spc="-1" strike="noStrike">
              <a:latin typeface="Arial"/>
            </a:endParaRPr>
          </a:p>
        </p:txBody>
      </p:sp>
      <p:sp>
        <p:nvSpPr>
          <p:cNvPr id="182" name="TextBox 9"/>
          <p:cNvSpPr/>
          <p:nvPr/>
        </p:nvSpPr>
        <p:spPr>
          <a:xfrm>
            <a:off x="1028880" y="2743560"/>
            <a:ext cx="16661520" cy="25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08760" indent="-304560">
              <a:lnSpc>
                <a:spcPts val="394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20" spc="-1" strike="noStrike">
                <a:solidFill>
                  <a:srgbClr val="ffffff"/>
                </a:solidFill>
                <a:latin typeface="Montserrat"/>
              </a:rPr>
              <a:t>Até onde pode o utilizador ir com o número predeterminado de voos é o que a função </a:t>
            </a:r>
            <a:r>
              <a:rPr b="0" lang="en-US" sz="2820" spc="-1" strike="noStrike">
                <a:solidFill>
                  <a:srgbClr val="ffffff"/>
                </a:solidFill>
                <a:latin typeface="Montserrat Bold Italics"/>
              </a:rPr>
              <a:t>howFar </a:t>
            </a:r>
            <a:r>
              <a:rPr b="0" lang="en-US" sz="2820" spc="-1" strike="noStrike">
                <a:solidFill>
                  <a:srgbClr val="ffffff"/>
                </a:solidFill>
                <a:latin typeface="Montserrat"/>
              </a:rPr>
              <a:t>ajuda a determinar, indicando o local que será o destino a distância a que se encontra do aeroporto de partida. Esta função foi feita possível devido à implementação de uma função </a:t>
            </a:r>
            <a:r>
              <a:rPr b="0" lang="en-US" sz="2820" spc="-1" strike="noStrike">
                <a:solidFill>
                  <a:srgbClr val="ffffff"/>
                </a:solidFill>
                <a:latin typeface="Montserrat Bold Italics"/>
              </a:rPr>
              <a:t>bfs</a:t>
            </a:r>
            <a:r>
              <a:rPr b="0" lang="en-US" sz="2820" spc="-1" strike="noStrike">
                <a:solidFill>
                  <a:srgbClr val="ffffff"/>
                </a:solidFill>
                <a:latin typeface="Montserrat"/>
              </a:rPr>
              <a:t>, ou breadth-first search, um algoritmo muito utilizado na pesquisa de grafos.</a:t>
            </a:r>
            <a:endParaRPr b="0" lang="pt-PT" sz="2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 rot="20766600">
            <a:off x="-234360" y="7510680"/>
            <a:ext cx="8732520" cy="6445800"/>
          </a:xfrm>
          <a:prstGeom prst="rect">
            <a:avLst/>
          </a:prstGeom>
          <a:ln w="0">
            <a:noFill/>
          </a:ln>
        </p:spPr>
      </p:pic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-2685960" y="-3553560"/>
            <a:ext cx="7966440" cy="796644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4" descr=""/>
          <p:cNvPicPr/>
          <p:nvPr/>
        </p:nvPicPr>
        <p:blipFill>
          <a:blip r:embed="rId3"/>
          <a:srcRect l="0" t="12717" r="38306" b="0"/>
          <a:stretch/>
        </p:blipFill>
        <p:spPr>
          <a:xfrm>
            <a:off x="13500360" y="-175320"/>
            <a:ext cx="7517160" cy="10636920"/>
          </a:xfrm>
          <a:prstGeom prst="rect">
            <a:avLst/>
          </a:prstGeom>
          <a:ln w="0">
            <a:noFill/>
          </a:ln>
        </p:spPr>
      </p:pic>
      <p:sp>
        <p:nvSpPr>
          <p:cNvPr id="186" name="TextBox 5"/>
          <p:cNvSpPr/>
          <p:nvPr/>
        </p:nvSpPr>
        <p:spPr>
          <a:xfrm>
            <a:off x="793800" y="325080"/>
            <a:ext cx="1221300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34"/>
              </a:lnSpc>
              <a:buNone/>
            </a:pPr>
            <a:r>
              <a:rPr b="0" lang="en-US" sz="4880" spc="-1" strike="noStrike">
                <a:solidFill>
                  <a:srgbClr val="ffffff"/>
                </a:solidFill>
                <a:latin typeface="Neue Machina UltraBold"/>
              </a:rPr>
              <a:t>Dificuldades e Esforços de cada um</a:t>
            </a:r>
            <a:endParaRPr b="0" lang="pt-PT" sz="4880" spc="-1" strike="noStrike">
              <a:latin typeface="Arial"/>
            </a:endParaRPr>
          </a:p>
        </p:txBody>
      </p:sp>
      <p:sp>
        <p:nvSpPr>
          <p:cNvPr id="187" name="TextBox 6"/>
          <p:cNvSpPr/>
          <p:nvPr/>
        </p:nvSpPr>
        <p:spPr>
          <a:xfrm>
            <a:off x="793800" y="5585760"/>
            <a:ext cx="16465320" cy="32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12080" indent="-356040">
              <a:lnSpc>
                <a:spcPts val="4618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300" spc="-1" strike="noStrike">
                <a:solidFill>
                  <a:srgbClr val="ffffff"/>
                </a:solidFill>
                <a:latin typeface="Montserrat Bold Italics"/>
              </a:rPr>
              <a:t>Esforços e funções de cada elemento:</a:t>
            </a:r>
            <a:endParaRPr b="0" lang="pt-PT" sz="3300" spc="-1" strike="noStrike">
              <a:latin typeface="Arial"/>
            </a:endParaRPr>
          </a:p>
          <a:p>
            <a:pPr lvl="2" marL="1294560" indent="-431640">
              <a:lnSpc>
                <a:spcPts val="41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000" spc="-1" strike="noStrike">
                <a:solidFill>
                  <a:srgbClr val="ffffff"/>
                </a:solidFill>
                <a:latin typeface="Montserrat"/>
              </a:rPr>
              <a:t>João Pedro: Desenvolvimento de código para o menu, armazenamento dos dados e pesquisa, e funções implementadas</a:t>
            </a:r>
            <a:endParaRPr b="0" lang="pt-PT" sz="3000" spc="-1" strike="noStrike">
              <a:latin typeface="Arial"/>
            </a:endParaRPr>
          </a:p>
          <a:p>
            <a:pPr lvl="2" marL="1294560" indent="-431640">
              <a:lnSpc>
                <a:spcPts val="41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000" spc="-1" strike="noStrike">
                <a:solidFill>
                  <a:srgbClr val="ffffff"/>
                </a:solidFill>
                <a:latin typeface="Montserrat"/>
              </a:rPr>
              <a:t>Daniel Dória: Estruturação do trabalho, desenvolvimento de código no menu e funções implementadas</a:t>
            </a:r>
            <a:endParaRPr b="0" lang="pt-PT" sz="3000" spc="-1" strike="noStrike">
              <a:latin typeface="Arial"/>
            </a:endParaRPr>
          </a:p>
          <a:p>
            <a:pPr lvl="2" marL="1294560" indent="-431640">
              <a:lnSpc>
                <a:spcPts val="4198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3000" spc="-1" strike="noStrike">
                <a:solidFill>
                  <a:srgbClr val="ffffff"/>
                </a:solidFill>
                <a:latin typeface="Montserrat"/>
              </a:rPr>
              <a:t>Mariana Conde: Algum desenvolvimento de código, doxygen e power point</a:t>
            </a:r>
            <a:endParaRPr b="0" lang="pt-PT" sz="3000" spc="-1" strike="noStrike">
              <a:latin typeface="Arial"/>
            </a:endParaRPr>
          </a:p>
        </p:txBody>
      </p:sp>
      <p:sp>
        <p:nvSpPr>
          <p:cNvPr id="188" name="TextBox 7"/>
          <p:cNvSpPr/>
          <p:nvPr/>
        </p:nvSpPr>
        <p:spPr>
          <a:xfrm>
            <a:off x="793800" y="1696680"/>
            <a:ext cx="16465320" cy="27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8880" indent="-334440">
              <a:lnSpc>
                <a:spcPts val="433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00" spc="-1" strike="noStrike">
                <a:solidFill>
                  <a:srgbClr val="ffffff"/>
                </a:solidFill>
                <a:latin typeface="Montserrat"/>
              </a:rPr>
              <a:t>Projeto árduo que provou ser mais difícil de realizar devido à necessária implementação de grafos, que por sua vez, lidam com uma quantidade substantiva de dados, neste caso, voos.</a:t>
            </a:r>
            <a:endParaRPr b="0" lang="pt-PT" sz="3100" spc="-1" strike="noStrike">
              <a:latin typeface="Arial"/>
            </a:endParaRPr>
          </a:p>
          <a:p>
            <a:pPr lvl="1" marL="668880" indent="-334440">
              <a:lnSpc>
                <a:spcPts val="4337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0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3100" spc="-1" strike="noStrike">
                <a:solidFill>
                  <a:srgbClr val="ffffff"/>
                </a:solidFill>
                <a:latin typeface="Montserrat"/>
              </a:rPr>
              <a:t>Implementação de cálculos de distâncias, sendo necessário o uso de fórmulas como a de Harvesina e o algoritmo de Dijkstra.</a:t>
            </a:r>
            <a:endParaRPr b="0" lang="pt-PT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"/>
          <p:cNvPicPr/>
          <p:nvPr/>
        </p:nvPicPr>
        <p:blipFill>
          <a:blip r:embed="rId1"/>
          <a:stretch/>
        </p:blipFill>
        <p:spPr>
          <a:xfrm>
            <a:off x="11487600" y="-2942640"/>
            <a:ext cx="8995680" cy="89956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3" descr=""/>
          <p:cNvPicPr/>
          <p:nvPr/>
        </p:nvPicPr>
        <p:blipFill>
          <a:blip r:embed="rId2"/>
          <a:stretch/>
        </p:blipFill>
        <p:spPr>
          <a:xfrm>
            <a:off x="-2714400" y="6544080"/>
            <a:ext cx="5428440" cy="5428440"/>
          </a:xfrm>
          <a:prstGeom prst="rect">
            <a:avLst/>
          </a:prstGeom>
          <a:ln w="0">
            <a:noFill/>
          </a:ln>
        </p:spPr>
      </p:pic>
      <p:grpSp>
        <p:nvGrpSpPr>
          <p:cNvPr id="49" name="Group 4"/>
          <p:cNvGrpSpPr/>
          <p:nvPr/>
        </p:nvGrpSpPr>
        <p:grpSpPr>
          <a:xfrm>
            <a:off x="578160" y="1634400"/>
            <a:ext cx="3028680" cy="3508920"/>
            <a:chOff x="578160" y="1634400"/>
            <a:chExt cx="3028680" cy="3508920"/>
          </a:xfrm>
        </p:grpSpPr>
        <p:sp>
          <p:nvSpPr>
            <p:cNvPr id="50" name="Freeform 5"/>
            <p:cNvSpPr/>
            <p:nvPr/>
          </p:nvSpPr>
          <p:spPr>
            <a:xfrm>
              <a:off x="578160" y="1634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AutoShape 6"/>
          <p:cNvSpPr/>
          <p:nvPr/>
        </p:nvSpPr>
        <p:spPr>
          <a:xfrm flipV="1">
            <a:off x="4251600" y="1951200"/>
            <a:ext cx="17280" cy="285588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Picture 7" descr=""/>
          <p:cNvPicPr/>
          <p:nvPr/>
        </p:nvPicPr>
        <p:blipFill>
          <a:blip r:embed="rId3"/>
          <a:stretch/>
        </p:blipFill>
        <p:spPr>
          <a:xfrm>
            <a:off x="14925960" y="6874920"/>
            <a:ext cx="6094800" cy="6094800"/>
          </a:xfrm>
          <a:prstGeom prst="rect">
            <a:avLst/>
          </a:prstGeom>
          <a:ln w="0">
            <a:noFill/>
          </a:ln>
        </p:spPr>
      </p:pic>
      <p:grpSp>
        <p:nvGrpSpPr>
          <p:cNvPr id="53" name="Group 8"/>
          <p:cNvGrpSpPr/>
          <p:nvPr/>
        </p:nvGrpSpPr>
        <p:grpSpPr>
          <a:xfrm>
            <a:off x="4916880" y="1634400"/>
            <a:ext cx="3028680" cy="3508920"/>
            <a:chOff x="4916880" y="1634400"/>
            <a:chExt cx="3028680" cy="3508920"/>
          </a:xfrm>
        </p:grpSpPr>
        <p:sp>
          <p:nvSpPr>
            <p:cNvPr id="54" name="Freeform 9"/>
            <p:cNvSpPr/>
            <p:nvPr/>
          </p:nvSpPr>
          <p:spPr>
            <a:xfrm>
              <a:off x="4916880" y="1634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AutoShape 10"/>
          <p:cNvSpPr/>
          <p:nvPr/>
        </p:nvSpPr>
        <p:spPr>
          <a:xfrm flipV="1">
            <a:off x="8639280" y="1951200"/>
            <a:ext cx="17280" cy="285588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" name="Group 11"/>
          <p:cNvGrpSpPr/>
          <p:nvPr/>
        </p:nvGrpSpPr>
        <p:grpSpPr>
          <a:xfrm>
            <a:off x="9252360" y="1634400"/>
            <a:ext cx="3028680" cy="3508920"/>
            <a:chOff x="9252360" y="1634400"/>
            <a:chExt cx="3028680" cy="3508920"/>
          </a:xfrm>
        </p:grpSpPr>
        <p:sp>
          <p:nvSpPr>
            <p:cNvPr id="57" name="Freeform 12"/>
            <p:cNvSpPr/>
            <p:nvPr/>
          </p:nvSpPr>
          <p:spPr>
            <a:xfrm>
              <a:off x="9252360" y="1634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" name="Group 13"/>
          <p:cNvGrpSpPr/>
          <p:nvPr/>
        </p:nvGrpSpPr>
        <p:grpSpPr>
          <a:xfrm>
            <a:off x="579600" y="6053400"/>
            <a:ext cx="3028680" cy="3508920"/>
            <a:chOff x="579600" y="6053400"/>
            <a:chExt cx="3028680" cy="3508920"/>
          </a:xfrm>
        </p:grpSpPr>
        <p:sp>
          <p:nvSpPr>
            <p:cNvPr id="59" name="Freeform 14"/>
            <p:cNvSpPr/>
            <p:nvPr/>
          </p:nvSpPr>
          <p:spPr>
            <a:xfrm>
              <a:off x="579600" y="6053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AutoShape 15"/>
          <p:cNvSpPr/>
          <p:nvPr/>
        </p:nvSpPr>
        <p:spPr>
          <a:xfrm flipV="1">
            <a:off x="4253040" y="6370200"/>
            <a:ext cx="17280" cy="285624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" name="Group 16"/>
          <p:cNvGrpSpPr/>
          <p:nvPr/>
        </p:nvGrpSpPr>
        <p:grpSpPr>
          <a:xfrm>
            <a:off x="4918320" y="6053400"/>
            <a:ext cx="3028680" cy="3508920"/>
            <a:chOff x="4918320" y="6053400"/>
            <a:chExt cx="3028680" cy="3508920"/>
          </a:xfrm>
        </p:grpSpPr>
        <p:sp>
          <p:nvSpPr>
            <p:cNvPr id="62" name="Freeform 17"/>
            <p:cNvSpPr/>
            <p:nvPr/>
          </p:nvSpPr>
          <p:spPr>
            <a:xfrm>
              <a:off x="4918320" y="6053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AutoShape 18"/>
          <p:cNvSpPr/>
          <p:nvPr/>
        </p:nvSpPr>
        <p:spPr>
          <a:xfrm flipV="1">
            <a:off x="8640720" y="6370200"/>
            <a:ext cx="17280" cy="285624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" name="Group 19"/>
          <p:cNvGrpSpPr/>
          <p:nvPr/>
        </p:nvGrpSpPr>
        <p:grpSpPr>
          <a:xfrm>
            <a:off x="9253800" y="6053400"/>
            <a:ext cx="3028680" cy="3508920"/>
            <a:chOff x="9253800" y="6053400"/>
            <a:chExt cx="3028680" cy="3508920"/>
          </a:xfrm>
        </p:grpSpPr>
        <p:sp>
          <p:nvSpPr>
            <p:cNvPr id="65" name="Freeform 20"/>
            <p:cNvSpPr/>
            <p:nvPr/>
          </p:nvSpPr>
          <p:spPr>
            <a:xfrm>
              <a:off x="9253800" y="6053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AutoShape 21"/>
          <p:cNvSpPr/>
          <p:nvPr/>
        </p:nvSpPr>
        <p:spPr>
          <a:xfrm flipV="1">
            <a:off x="12978360" y="6370200"/>
            <a:ext cx="17280" cy="285624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" name="Group 22"/>
          <p:cNvGrpSpPr/>
          <p:nvPr/>
        </p:nvGrpSpPr>
        <p:grpSpPr>
          <a:xfrm>
            <a:off x="13591440" y="6053400"/>
            <a:ext cx="3028680" cy="3508920"/>
            <a:chOff x="13591440" y="6053400"/>
            <a:chExt cx="3028680" cy="3508920"/>
          </a:xfrm>
        </p:grpSpPr>
        <p:sp>
          <p:nvSpPr>
            <p:cNvPr id="68" name="Freeform 23"/>
            <p:cNvSpPr/>
            <p:nvPr/>
          </p:nvSpPr>
          <p:spPr>
            <a:xfrm>
              <a:off x="13591440" y="6053400"/>
              <a:ext cx="3028680" cy="3508920"/>
            </a:xfrm>
            <a:custGeom>
              <a:avLst/>
              <a:gdLst/>
              <a:ah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9" name="Picture 24" descr=""/>
          <p:cNvPicPr/>
          <p:nvPr/>
        </p:nvPicPr>
        <p:blipFill>
          <a:blip r:embed="rId4"/>
          <a:stretch/>
        </p:blipFill>
        <p:spPr>
          <a:xfrm>
            <a:off x="13310640" y="2750040"/>
            <a:ext cx="3381120" cy="1277280"/>
          </a:xfrm>
          <a:prstGeom prst="rect">
            <a:avLst/>
          </a:prstGeom>
          <a:ln w="0">
            <a:noFill/>
          </a:ln>
        </p:spPr>
      </p:pic>
      <p:sp>
        <p:nvSpPr>
          <p:cNvPr id="70" name="TextBox 25"/>
          <p:cNvSpPr/>
          <p:nvPr/>
        </p:nvSpPr>
        <p:spPr>
          <a:xfrm>
            <a:off x="578160" y="114480"/>
            <a:ext cx="10458720" cy="12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901"/>
              </a:lnSpc>
              <a:buNone/>
            </a:pPr>
            <a:r>
              <a:rPr b="0" lang="en-US" sz="7069" spc="-1" strike="noStrike">
                <a:solidFill>
                  <a:srgbClr val="ffffff"/>
                </a:solidFill>
                <a:latin typeface="Neue Machina UltraBold"/>
              </a:rPr>
              <a:t>Classes do Programa</a:t>
            </a:r>
            <a:endParaRPr b="0" lang="pt-PT" sz="7069" spc="-1" strike="noStrike">
              <a:latin typeface="Arial"/>
            </a:endParaRPr>
          </a:p>
        </p:txBody>
      </p:sp>
      <p:sp>
        <p:nvSpPr>
          <p:cNvPr id="71" name="TextBox 26"/>
          <p:cNvSpPr/>
          <p:nvPr/>
        </p:nvSpPr>
        <p:spPr>
          <a:xfrm>
            <a:off x="854640" y="2250360"/>
            <a:ext cx="226872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Airline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2" name="TextBox 27"/>
          <p:cNvSpPr/>
          <p:nvPr/>
        </p:nvSpPr>
        <p:spPr>
          <a:xfrm>
            <a:off x="856080" y="3122280"/>
            <a:ext cx="226692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Armazena dados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e processa informação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relativa às companhias aéreas, como o seu código, nome, prefixo e país de origem.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73" name="TextBox 28"/>
          <p:cNvSpPr/>
          <p:nvPr/>
        </p:nvSpPr>
        <p:spPr>
          <a:xfrm>
            <a:off x="5193000" y="2250360"/>
            <a:ext cx="238644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Airport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4" name="TextBox 29"/>
          <p:cNvSpPr/>
          <p:nvPr/>
        </p:nvSpPr>
        <p:spPr>
          <a:xfrm>
            <a:off x="9528840" y="2250360"/>
            <a:ext cx="19695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App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5" name="TextBox 30"/>
          <p:cNvSpPr/>
          <p:nvPr/>
        </p:nvSpPr>
        <p:spPr>
          <a:xfrm>
            <a:off x="856080" y="6669360"/>
            <a:ext cx="196956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City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6" name="TextBox 31"/>
          <p:cNvSpPr/>
          <p:nvPr/>
        </p:nvSpPr>
        <p:spPr>
          <a:xfrm>
            <a:off x="5194440" y="6669360"/>
            <a:ext cx="256968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Country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7" name="TextBox 32"/>
          <p:cNvSpPr/>
          <p:nvPr/>
        </p:nvSpPr>
        <p:spPr>
          <a:xfrm>
            <a:off x="9530280" y="6669360"/>
            <a:ext cx="226548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Flights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8" name="TextBox 33"/>
          <p:cNvSpPr/>
          <p:nvPr/>
        </p:nvSpPr>
        <p:spPr>
          <a:xfrm>
            <a:off x="13867560" y="6669360"/>
            <a:ext cx="226692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103"/>
              </a:lnSpc>
              <a:buNone/>
            </a:pPr>
            <a:r>
              <a:rPr b="0" lang="en-US" sz="4360" spc="-1" strike="noStrike">
                <a:solidFill>
                  <a:srgbClr val="ffffff"/>
                </a:solidFill>
                <a:latin typeface="Neue Machina UltraBold"/>
              </a:rPr>
              <a:t>Gestão</a:t>
            </a:r>
            <a:endParaRPr b="0" lang="pt-PT" sz="4360" spc="-1" strike="noStrike">
              <a:latin typeface="Arial"/>
            </a:endParaRPr>
          </a:p>
        </p:txBody>
      </p:sp>
      <p:sp>
        <p:nvSpPr>
          <p:cNvPr id="79" name="TextBox 34"/>
          <p:cNvSpPr/>
          <p:nvPr/>
        </p:nvSpPr>
        <p:spPr>
          <a:xfrm>
            <a:off x="5252760" y="3122280"/>
            <a:ext cx="226692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Armazena dados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e processa informação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relativa aos aeroportos, como o seu código, nome, cidade, país, latitude e longitude.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80" name="TextBox 35"/>
          <p:cNvSpPr/>
          <p:nvPr/>
        </p:nvSpPr>
        <p:spPr>
          <a:xfrm>
            <a:off x="9633240" y="3122280"/>
            <a:ext cx="226692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Principal classe do programa, serve como interface do utilizador e imprime o menu do utilizador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81" name="TextBox 36"/>
          <p:cNvSpPr/>
          <p:nvPr/>
        </p:nvSpPr>
        <p:spPr>
          <a:xfrm>
            <a:off x="959040" y="7542360"/>
            <a:ext cx="226692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Armazena dados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e processa informação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relativa às cidades como o seu nome e os aeroportos situados nelas.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82" name="TextBox 37"/>
          <p:cNvSpPr/>
          <p:nvPr/>
        </p:nvSpPr>
        <p:spPr>
          <a:xfrm>
            <a:off x="5346000" y="7542360"/>
            <a:ext cx="226692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Armazena dados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e processa informação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relativa aos vários países, como o seu nome, cidades e companhias pertencentes ao país.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83" name="TextBox 38"/>
          <p:cNvSpPr/>
          <p:nvPr/>
        </p:nvSpPr>
        <p:spPr>
          <a:xfrm>
            <a:off x="9633240" y="7634880"/>
            <a:ext cx="2266920" cy="18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Armazena dados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 </a:t>
            </a: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e processa informação</a:t>
            </a:r>
            <a:endParaRPr b="0" lang="pt-PT" sz="1510" spc="-1" strike="noStrike">
              <a:latin typeface="Arial"/>
            </a:endParaRPr>
          </a:p>
          <a:p>
            <a:pPr>
              <a:lnSpc>
                <a:spcPts val="2120"/>
              </a:lnSpc>
              <a:buNone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relativa aos voos., como  o seu aeroporto de destino e partida.  Também inclui funções de estudo destes voos.</a:t>
            </a:r>
            <a:endParaRPr b="0" lang="pt-PT" sz="1510" spc="-1" strike="noStrike">
              <a:latin typeface="Arial"/>
            </a:endParaRPr>
          </a:p>
        </p:txBody>
      </p:sp>
      <p:sp>
        <p:nvSpPr>
          <p:cNvPr id="84" name="TextBox 39"/>
          <p:cNvSpPr/>
          <p:nvPr/>
        </p:nvSpPr>
        <p:spPr>
          <a:xfrm>
            <a:off x="13867560" y="7634880"/>
            <a:ext cx="2266920" cy="13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27240" indent="-163440">
              <a:lnSpc>
                <a:spcPts val="212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10" spc="-1" strike="noStrike">
                <a:solidFill>
                  <a:srgbClr val="ffffff"/>
                </a:solidFill>
                <a:latin typeface="Montserrat"/>
              </a:rPr>
              <a:t>Lê os ficheiros Excel e gere os diferentes dados obtidos apartir destes ficheiros.</a:t>
            </a:r>
            <a:endParaRPr b="0" lang="pt-PT" sz="15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11478240" y="-488268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2"/>
          <a:stretch/>
        </p:blipFill>
        <p:spPr>
          <a:xfrm>
            <a:off x="15720480" y="-155124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>
            <a:off x="13247640" y="480636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5" descr=""/>
          <p:cNvPicPr/>
          <p:nvPr/>
        </p:nvPicPr>
        <p:blipFill>
          <a:blip r:embed="rId4"/>
          <a:stretch/>
        </p:blipFill>
        <p:spPr>
          <a:xfrm>
            <a:off x="10899360" y="7473960"/>
            <a:ext cx="8685000" cy="8685000"/>
          </a:xfrm>
          <a:prstGeom prst="rect">
            <a:avLst/>
          </a:prstGeom>
          <a:ln w="0">
            <a:noFill/>
          </a:ln>
        </p:spPr>
      </p:pic>
      <p:sp>
        <p:nvSpPr>
          <p:cNvPr id="89" name="TextBox 6"/>
          <p:cNvSpPr/>
          <p:nvPr/>
        </p:nvSpPr>
        <p:spPr>
          <a:xfrm>
            <a:off x="824040" y="403200"/>
            <a:ext cx="10653840" cy="11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065"/>
              </a:lnSpc>
              <a:buNone/>
            </a:pPr>
            <a:r>
              <a:rPr b="0" lang="en-US" sz="6469" spc="-1" strike="noStrike">
                <a:solidFill>
                  <a:srgbClr val="ffffff"/>
                </a:solidFill>
                <a:latin typeface="Neue Machina UltraBold"/>
              </a:rPr>
              <a:t>Leitura do dataset</a:t>
            </a:r>
            <a:endParaRPr b="0" lang="pt-PT" sz="6469" spc="-1" strike="noStrike">
              <a:latin typeface="Arial"/>
            </a:endParaRPr>
          </a:p>
        </p:txBody>
      </p:sp>
      <p:sp>
        <p:nvSpPr>
          <p:cNvPr id="90" name="TextBox 7"/>
          <p:cNvSpPr/>
          <p:nvPr/>
        </p:nvSpPr>
        <p:spPr>
          <a:xfrm>
            <a:off x="9105480" y="740880"/>
            <a:ext cx="10957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0600" indent="-330480">
              <a:lnSpc>
                <a:spcPts val="428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Montserrat"/>
              </a:rPr>
              <a:t>implementado em gestao.h e gestao.cpp</a:t>
            </a:r>
            <a:endParaRPr b="0" lang="pt-PT" sz="3060" spc="-1" strike="noStrike">
              <a:latin typeface="Arial"/>
            </a:endParaRPr>
          </a:p>
        </p:txBody>
      </p:sp>
      <p:grpSp>
        <p:nvGrpSpPr>
          <p:cNvPr id="91" name="Group 8"/>
          <p:cNvGrpSpPr/>
          <p:nvPr/>
        </p:nvGrpSpPr>
        <p:grpSpPr>
          <a:xfrm>
            <a:off x="903600" y="1852560"/>
            <a:ext cx="5022000" cy="6681240"/>
            <a:chOff x="903600" y="1852560"/>
            <a:chExt cx="5022000" cy="6681240"/>
          </a:xfrm>
        </p:grpSpPr>
        <p:sp>
          <p:nvSpPr>
            <p:cNvPr id="92" name="Freeform 9"/>
            <p:cNvSpPr/>
            <p:nvPr/>
          </p:nvSpPr>
          <p:spPr>
            <a:xfrm>
              <a:off x="903600" y="1852560"/>
              <a:ext cx="5022000" cy="6681240"/>
            </a:xfrm>
            <a:custGeom>
              <a:avLst/>
              <a:gdLst/>
              <a:ahLst/>
              <a:rect l="l" t="t" r="r" b="b"/>
              <a:pathLst>
                <a:path w="1565187" h="2082324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" name="TextBox 10"/>
          <p:cNvSpPr/>
          <p:nvPr/>
        </p:nvSpPr>
        <p:spPr>
          <a:xfrm>
            <a:off x="1028880" y="7251120"/>
            <a:ext cx="4896720" cy="11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53520" indent="-176760">
              <a:lnSpc>
                <a:spcPts val="229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Obtêm a partir do ficheiro airlines.csv os seguintes dados sobre companhias aéreas: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Código          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Nome</a:t>
            </a:r>
            <a:endParaRPr b="0" lang="pt-PT" sz="1640" spc="-1" strike="noStrike">
              <a:latin typeface="Arial"/>
            </a:endParaRPr>
          </a:p>
        </p:txBody>
      </p:sp>
      <p:grpSp>
        <p:nvGrpSpPr>
          <p:cNvPr id="94" name="Group 11"/>
          <p:cNvGrpSpPr/>
          <p:nvPr/>
        </p:nvGrpSpPr>
        <p:grpSpPr>
          <a:xfrm>
            <a:off x="1119240" y="2104920"/>
            <a:ext cx="4590000" cy="4590000"/>
            <a:chOff x="1119240" y="2104920"/>
            <a:chExt cx="4590000" cy="4590000"/>
          </a:xfrm>
        </p:grpSpPr>
        <p:sp>
          <p:nvSpPr>
            <p:cNvPr id="95" name="Freeform 12"/>
            <p:cNvSpPr/>
            <p:nvPr/>
          </p:nvSpPr>
          <p:spPr>
            <a:xfrm>
              <a:off x="111924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Freeform 13"/>
            <p:cNvSpPr/>
            <p:nvPr/>
          </p:nvSpPr>
          <p:spPr>
            <a:xfrm>
              <a:off x="111924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14"/>
          <p:cNvGrpSpPr/>
          <p:nvPr/>
        </p:nvGrpSpPr>
        <p:grpSpPr>
          <a:xfrm>
            <a:off x="6594480" y="1852560"/>
            <a:ext cx="5022000" cy="6681240"/>
            <a:chOff x="6594480" y="1852560"/>
            <a:chExt cx="5022000" cy="6681240"/>
          </a:xfrm>
        </p:grpSpPr>
        <p:sp>
          <p:nvSpPr>
            <p:cNvPr id="98" name="Freeform 15"/>
            <p:cNvSpPr/>
            <p:nvPr/>
          </p:nvSpPr>
          <p:spPr>
            <a:xfrm>
              <a:off x="6594480" y="1852560"/>
              <a:ext cx="5022000" cy="6681240"/>
            </a:xfrm>
            <a:custGeom>
              <a:avLst/>
              <a:gdLst/>
              <a:ahLst/>
              <a:rect l="l" t="t" r="r" b="b"/>
              <a:pathLst>
                <a:path w="1565187" h="2082324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" name="Group 16"/>
          <p:cNvGrpSpPr/>
          <p:nvPr/>
        </p:nvGrpSpPr>
        <p:grpSpPr>
          <a:xfrm>
            <a:off x="12283200" y="1852560"/>
            <a:ext cx="5022000" cy="6681240"/>
            <a:chOff x="12283200" y="1852560"/>
            <a:chExt cx="5022000" cy="6681240"/>
          </a:xfrm>
        </p:grpSpPr>
        <p:sp>
          <p:nvSpPr>
            <p:cNvPr id="100" name="Freeform 17"/>
            <p:cNvSpPr/>
            <p:nvPr/>
          </p:nvSpPr>
          <p:spPr>
            <a:xfrm>
              <a:off x="12283200" y="1852560"/>
              <a:ext cx="5022000" cy="6681240"/>
            </a:xfrm>
            <a:custGeom>
              <a:avLst/>
              <a:gdLst/>
              <a:ahLst/>
              <a:rect l="l" t="t" r="r" b="b"/>
              <a:pathLst>
                <a:path w="1565187" h="2082324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" name="Group 18"/>
          <p:cNvGrpSpPr/>
          <p:nvPr/>
        </p:nvGrpSpPr>
        <p:grpSpPr>
          <a:xfrm>
            <a:off x="6887880" y="2104920"/>
            <a:ext cx="4590000" cy="4590000"/>
            <a:chOff x="6887880" y="2104920"/>
            <a:chExt cx="4590000" cy="4590000"/>
          </a:xfrm>
        </p:grpSpPr>
        <p:sp>
          <p:nvSpPr>
            <p:cNvPr id="102" name="Freeform 19"/>
            <p:cNvSpPr/>
            <p:nvPr/>
          </p:nvSpPr>
          <p:spPr>
            <a:xfrm>
              <a:off x="688788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Freeform 20"/>
            <p:cNvSpPr/>
            <p:nvPr/>
          </p:nvSpPr>
          <p:spPr>
            <a:xfrm>
              <a:off x="688788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" name="Group 21"/>
          <p:cNvGrpSpPr/>
          <p:nvPr/>
        </p:nvGrpSpPr>
        <p:grpSpPr>
          <a:xfrm>
            <a:off x="12499200" y="2104920"/>
            <a:ext cx="4590000" cy="4590000"/>
            <a:chOff x="12499200" y="2104920"/>
            <a:chExt cx="4590000" cy="4590000"/>
          </a:xfrm>
        </p:grpSpPr>
        <p:sp>
          <p:nvSpPr>
            <p:cNvPr id="105" name="Freeform 22"/>
            <p:cNvSpPr/>
            <p:nvPr/>
          </p:nvSpPr>
          <p:spPr>
            <a:xfrm>
              <a:off x="1249920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Freeform 23"/>
            <p:cNvSpPr/>
            <p:nvPr/>
          </p:nvSpPr>
          <p:spPr>
            <a:xfrm>
              <a:off x="12499200" y="2104920"/>
              <a:ext cx="4590000" cy="4590000"/>
            </a:xfrm>
            <a:custGeom>
              <a:avLst/>
              <a:gdLst/>
              <a:ah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" name="TextBox 24"/>
          <p:cNvSpPr/>
          <p:nvPr/>
        </p:nvSpPr>
        <p:spPr>
          <a:xfrm>
            <a:off x="1617480" y="6744600"/>
            <a:ext cx="359424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674"/>
              </a:lnSpc>
              <a:buNone/>
            </a:pPr>
            <a:r>
              <a:rPr b="0" lang="en-US" sz="2620" spc="-1" strike="noStrike">
                <a:solidFill>
                  <a:srgbClr val="ffffff"/>
                </a:solidFill>
                <a:latin typeface="Montserrat Semi-Bold Bold"/>
              </a:rPr>
              <a:t>readFileAirlines</a:t>
            </a:r>
            <a:endParaRPr b="0" lang="pt-PT" sz="2620" spc="-1" strike="noStrike">
              <a:latin typeface="Arial"/>
            </a:endParaRPr>
          </a:p>
        </p:txBody>
      </p:sp>
      <p:sp>
        <p:nvSpPr>
          <p:cNvPr id="108" name="TextBox 25"/>
          <p:cNvSpPr/>
          <p:nvPr/>
        </p:nvSpPr>
        <p:spPr>
          <a:xfrm>
            <a:off x="7346520" y="6744600"/>
            <a:ext cx="359424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674"/>
              </a:lnSpc>
              <a:buNone/>
            </a:pPr>
            <a:r>
              <a:rPr b="0" lang="en-US" sz="2620" spc="-1" strike="noStrike">
                <a:solidFill>
                  <a:srgbClr val="ffffff"/>
                </a:solidFill>
                <a:latin typeface="Montserrat Semi-Bold Bold"/>
              </a:rPr>
              <a:t>readFileAirports</a:t>
            </a:r>
            <a:endParaRPr b="0" lang="pt-PT" sz="2620" spc="-1" strike="noStrike">
              <a:latin typeface="Arial"/>
            </a:endParaRPr>
          </a:p>
        </p:txBody>
      </p:sp>
      <p:sp>
        <p:nvSpPr>
          <p:cNvPr id="109" name="TextBox 26"/>
          <p:cNvSpPr/>
          <p:nvPr/>
        </p:nvSpPr>
        <p:spPr>
          <a:xfrm>
            <a:off x="12997080" y="6744600"/>
            <a:ext cx="359424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674"/>
              </a:lnSpc>
              <a:buNone/>
            </a:pPr>
            <a:r>
              <a:rPr b="0" lang="en-US" sz="2620" spc="-1" strike="noStrike">
                <a:solidFill>
                  <a:srgbClr val="ffffff"/>
                </a:solidFill>
                <a:latin typeface="Montserrat Semi-Bold Bold"/>
              </a:rPr>
              <a:t>readFileFlights</a:t>
            </a:r>
            <a:endParaRPr b="0" lang="pt-PT" sz="2620" spc="-1" strike="noStrike">
              <a:latin typeface="Arial"/>
            </a:endParaRPr>
          </a:p>
        </p:txBody>
      </p:sp>
      <p:sp>
        <p:nvSpPr>
          <p:cNvPr id="110" name="TextBox 27"/>
          <p:cNvSpPr/>
          <p:nvPr/>
        </p:nvSpPr>
        <p:spPr>
          <a:xfrm>
            <a:off x="1028880" y="8906400"/>
            <a:ext cx="16230240" cy="13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1000" indent="-265680">
              <a:lnSpc>
                <a:spcPts val="344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60" spc="-1" strike="noStrike">
                <a:solidFill>
                  <a:srgbClr val="ffffff"/>
                </a:solidFill>
                <a:latin typeface="Montserrat"/>
              </a:rPr>
              <a:t>Utilizando o formato dos ficheiros do dataset (csv) para nosso benefício, visto que estes são ficheiros "comma-separated values", ou seja, analisar os dados de cada linha sabendo que a cada vírgula, trata-se de um parâmetro diferente.</a:t>
            </a:r>
            <a:endParaRPr b="0" lang="pt-PT" sz="2460" spc="-1" strike="noStrike">
              <a:latin typeface="Arial"/>
            </a:endParaRPr>
          </a:p>
        </p:txBody>
      </p:sp>
      <p:sp>
        <p:nvSpPr>
          <p:cNvPr id="111" name="TextBox 28"/>
          <p:cNvSpPr/>
          <p:nvPr/>
        </p:nvSpPr>
        <p:spPr>
          <a:xfrm>
            <a:off x="2298960" y="7539480"/>
            <a:ext cx="489672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3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Call Sign         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País</a:t>
            </a:r>
            <a:endParaRPr b="0" lang="pt-PT" sz="1640" spc="-1" strike="noStrike">
              <a:latin typeface="Arial"/>
            </a:endParaRPr>
          </a:p>
        </p:txBody>
      </p:sp>
      <p:sp>
        <p:nvSpPr>
          <p:cNvPr id="112" name="TextBox 29"/>
          <p:cNvSpPr/>
          <p:nvPr/>
        </p:nvSpPr>
        <p:spPr>
          <a:xfrm>
            <a:off x="6594480" y="7251120"/>
            <a:ext cx="4896720" cy="11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53520" indent="-176760">
              <a:lnSpc>
                <a:spcPts val="229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Obtêm a partir do ficheiro airports.csv os seguintes dados sobre aeroportos: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Código          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Nome</a:t>
            </a:r>
            <a:endParaRPr b="0" lang="pt-PT" sz="1640" spc="-1" strike="noStrike">
              <a:latin typeface="Arial"/>
            </a:endParaRPr>
          </a:p>
        </p:txBody>
      </p:sp>
      <p:sp>
        <p:nvSpPr>
          <p:cNvPr id="113" name="TextBox 30"/>
          <p:cNvSpPr/>
          <p:nvPr/>
        </p:nvSpPr>
        <p:spPr>
          <a:xfrm>
            <a:off x="7864560" y="7539480"/>
            <a:ext cx="489672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3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Cidade         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País</a:t>
            </a:r>
            <a:endParaRPr b="0" lang="pt-PT" sz="1640" spc="-1" strike="noStrike">
              <a:latin typeface="Arial"/>
            </a:endParaRPr>
          </a:p>
        </p:txBody>
      </p:sp>
      <p:sp>
        <p:nvSpPr>
          <p:cNvPr id="114" name="TextBox 31"/>
          <p:cNvSpPr/>
          <p:nvPr/>
        </p:nvSpPr>
        <p:spPr>
          <a:xfrm>
            <a:off x="9105480" y="7539480"/>
            <a:ext cx="489672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3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Latitude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Longitude</a:t>
            </a:r>
            <a:endParaRPr b="0" lang="pt-PT" sz="1640" spc="-1" strike="noStrike">
              <a:latin typeface="Arial"/>
            </a:endParaRPr>
          </a:p>
        </p:txBody>
      </p:sp>
      <p:sp>
        <p:nvSpPr>
          <p:cNvPr id="115" name="TextBox 32"/>
          <p:cNvSpPr/>
          <p:nvPr/>
        </p:nvSpPr>
        <p:spPr>
          <a:xfrm>
            <a:off x="12283200" y="7251120"/>
            <a:ext cx="4896720" cy="116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53520" indent="-176760">
              <a:lnSpc>
                <a:spcPts val="229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Obtêm a partir do ficheiro flights.csv os seguintes dados sobre os voos: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Origem (código)         </a:t>
            </a:r>
            <a:endParaRPr b="0" lang="pt-PT" sz="164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Destino (código aeroporto)</a:t>
            </a:r>
            <a:endParaRPr b="0" lang="pt-PT" sz="1640" spc="-1" strike="noStrike">
              <a:latin typeface="Arial"/>
            </a:endParaRPr>
          </a:p>
        </p:txBody>
      </p:sp>
      <p:sp>
        <p:nvSpPr>
          <p:cNvPr id="116" name="TextBox 33"/>
          <p:cNvSpPr/>
          <p:nvPr/>
        </p:nvSpPr>
        <p:spPr>
          <a:xfrm>
            <a:off x="14431320" y="7539480"/>
            <a:ext cx="489672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3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 lvl="2" marL="707400" indent="-235800">
              <a:lnSpc>
                <a:spcPts val="2293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40" spc="-1" strike="noStrike">
                <a:solidFill>
                  <a:srgbClr val="ffffff"/>
                </a:solidFill>
                <a:latin typeface="Montserrat"/>
              </a:rPr>
              <a:t>Companhia Aérea</a:t>
            </a:r>
            <a:endParaRPr b="0" lang="pt-PT" sz="1640" spc="-1" strike="noStrike">
              <a:latin typeface="Arial"/>
            </a:endParaRPr>
          </a:p>
          <a:p>
            <a:pPr>
              <a:lnSpc>
                <a:spcPts val="2293"/>
              </a:lnSpc>
              <a:buNone/>
            </a:pP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13579560" y="0"/>
            <a:ext cx="8995680" cy="899568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3" descr=""/>
          <p:cNvPicPr/>
          <p:nvPr/>
        </p:nvPicPr>
        <p:blipFill>
          <a:blip r:embed="rId2"/>
          <a:stretch/>
        </p:blipFill>
        <p:spPr>
          <a:xfrm>
            <a:off x="-2881800" y="-1991520"/>
            <a:ext cx="7242120" cy="72421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4" descr=""/>
          <p:cNvPicPr/>
          <p:nvPr/>
        </p:nvPicPr>
        <p:blipFill>
          <a:blip r:embed="rId3"/>
          <a:stretch/>
        </p:blipFill>
        <p:spPr>
          <a:xfrm>
            <a:off x="581400" y="1523520"/>
            <a:ext cx="9106560" cy="5689440"/>
          </a:xfrm>
          <a:prstGeom prst="rect">
            <a:avLst/>
          </a:prstGeom>
          <a:ln w="0">
            <a:noFill/>
          </a:ln>
        </p:spPr>
      </p:pic>
      <p:sp>
        <p:nvSpPr>
          <p:cNvPr id="120" name="TextBox 5"/>
          <p:cNvSpPr/>
          <p:nvPr/>
        </p:nvSpPr>
        <p:spPr>
          <a:xfrm>
            <a:off x="-1103760" y="202680"/>
            <a:ext cx="10129320" cy="12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69"/>
              </a:lnSpc>
              <a:buNone/>
            </a:pPr>
            <a:r>
              <a:rPr b="0" lang="en-US" sz="6910" spc="-1" strike="noStrike">
                <a:solidFill>
                  <a:srgbClr val="ffffff"/>
                </a:solidFill>
                <a:latin typeface="Neue Machina UltraBold"/>
              </a:rPr>
              <a:t>Grafo dos voos</a:t>
            </a:r>
            <a:endParaRPr b="0" lang="pt-PT" sz="6910" spc="-1" strike="noStrike">
              <a:latin typeface="Arial"/>
            </a:endParaRPr>
          </a:p>
        </p:txBody>
      </p:sp>
      <p:sp>
        <p:nvSpPr>
          <p:cNvPr id="121" name="TextBox 6"/>
          <p:cNvSpPr/>
          <p:nvPr/>
        </p:nvSpPr>
        <p:spPr>
          <a:xfrm>
            <a:off x="739440" y="7707240"/>
            <a:ext cx="1673028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770"/>
              </a:lnSpc>
              <a:buNone/>
            </a:pPr>
            <a:r>
              <a:rPr b="0" lang="en-US" sz="2690" spc="-1" strike="noStrike">
                <a:solidFill>
                  <a:srgbClr val="ffffff"/>
                </a:solidFill>
                <a:latin typeface="Montserrat"/>
              </a:rPr>
              <a:t>Estas estruturas ajudam na criação de um grafo dedicado aos voos adicionados através da leitura do ficheiro flights.csv.  Simultaneamente, a função </a:t>
            </a:r>
            <a:r>
              <a:rPr b="0" lang="en-US" sz="2690" spc="-1" strike="noStrike">
                <a:solidFill>
                  <a:srgbClr val="ffffff"/>
                </a:solidFill>
                <a:latin typeface="Montserrat Bold Italics"/>
              </a:rPr>
              <a:t>addEdge</a:t>
            </a:r>
            <a:r>
              <a:rPr b="0" lang="en-US" sz="2690" spc="-1" strike="noStrike">
                <a:solidFill>
                  <a:srgbClr val="ffffff"/>
                </a:solidFill>
                <a:latin typeface="Montserrat"/>
              </a:rPr>
              <a:t>, permite a criação de vários nós pertinentes aos tais voos, incluindo informação como o aeroporto de origem, o aeroporto de destino e a companhia aérea que se encontra encarregue desse voo.</a:t>
            </a:r>
            <a:endParaRPr b="0" lang="pt-PT" sz="2690" spc="-1" strike="noStrike">
              <a:latin typeface="Arial"/>
            </a:endParaRPr>
          </a:p>
        </p:txBody>
      </p:sp>
      <p:sp>
        <p:nvSpPr>
          <p:cNvPr id="122" name="TextBox 7"/>
          <p:cNvSpPr/>
          <p:nvPr/>
        </p:nvSpPr>
        <p:spPr>
          <a:xfrm>
            <a:off x="10198800" y="1551600"/>
            <a:ext cx="6761520" cy="7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890"/>
              </a:lnSpc>
              <a:buNone/>
            </a:pPr>
            <a:r>
              <a:rPr b="0" lang="en-US" sz="4200" spc="-1" strike="noStrike">
                <a:solidFill>
                  <a:srgbClr val="ffffff"/>
                </a:solidFill>
                <a:latin typeface="Montserrat Semi-Bold Bold"/>
              </a:rPr>
              <a:t>Estruturas para o Grafo:</a:t>
            </a:r>
            <a:endParaRPr b="0" lang="pt-PT" sz="4200" spc="-1" strike="noStrike">
              <a:latin typeface="Arial"/>
            </a:endParaRPr>
          </a:p>
        </p:txBody>
      </p:sp>
      <p:grpSp>
        <p:nvGrpSpPr>
          <p:cNvPr id="123" name="Group 8"/>
          <p:cNvGrpSpPr/>
          <p:nvPr/>
        </p:nvGrpSpPr>
        <p:grpSpPr>
          <a:xfrm>
            <a:off x="10222200" y="2429640"/>
            <a:ext cx="3474360" cy="4622400"/>
            <a:chOff x="10222200" y="2429640"/>
            <a:chExt cx="3474360" cy="4622400"/>
          </a:xfrm>
        </p:grpSpPr>
        <p:sp>
          <p:nvSpPr>
            <p:cNvPr id="124" name="Freeform 9"/>
            <p:cNvSpPr/>
            <p:nvPr/>
          </p:nvSpPr>
          <p:spPr>
            <a:xfrm>
              <a:off x="10222200" y="2429640"/>
              <a:ext cx="3474360" cy="4622400"/>
            </a:xfrm>
            <a:custGeom>
              <a:avLst/>
              <a:gdLst/>
              <a:ahLst/>
              <a:rect l="l" t="t" r="r" b="b"/>
              <a:pathLst>
                <a:path w="1565187" h="2082324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" name="TextBox 10"/>
          <p:cNvSpPr/>
          <p:nvPr/>
        </p:nvSpPr>
        <p:spPr>
          <a:xfrm>
            <a:off x="10609200" y="2732400"/>
            <a:ext cx="26996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5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Montserrat Semi-Bold Bold"/>
              </a:rPr>
              <a:t>Target (Destino)</a:t>
            </a:r>
            <a:endParaRPr b="0" lang="pt-PT" sz="3000" spc="-1" strike="noStrike">
              <a:latin typeface="Arial"/>
            </a:endParaRPr>
          </a:p>
        </p:txBody>
      </p:sp>
      <p:sp>
        <p:nvSpPr>
          <p:cNvPr id="126" name="TextBox 11"/>
          <p:cNvSpPr/>
          <p:nvPr/>
        </p:nvSpPr>
        <p:spPr>
          <a:xfrm>
            <a:off x="8100720" y="583200"/>
            <a:ext cx="10957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0600" indent="-330480">
              <a:lnSpc>
                <a:spcPts val="428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Montserrat"/>
              </a:rPr>
              <a:t>implementado em flights.h e flights.cpp</a:t>
            </a:r>
            <a:endParaRPr b="0" lang="pt-PT" sz="3060" spc="-1" strike="noStrike">
              <a:latin typeface="Arial"/>
            </a:endParaRPr>
          </a:p>
        </p:txBody>
      </p:sp>
      <p:grpSp>
        <p:nvGrpSpPr>
          <p:cNvPr id="127" name="Group 12"/>
          <p:cNvGrpSpPr/>
          <p:nvPr/>
        </p:nvGrpSpPr>
        <p:grpSpPr>
          <a:xfrm>
            <a:off x="13872960" y="2429640"/>
            <a:ext cx="3474360" cy="4622400"/>
            <a:chOff x="13872960" y="2429640"/>
            <a:chExt cx="3474360" cy="4622400"/>
          </a:xfrm>
        </p:grpSpPr>
        <p:sp>
          <p:nvSpPr>
            <p:cNvPr id="128" name="Freeform 13"/>
            <p:cNvSpPr/>
            <p:nvPr/>
          </p:nvSpPr>
          <p:spPr>
            <a:xfrm>
              <a:off x="13872960" y="2429640"/>
              <a:ext cx="3474360" cy="4622400"/>
            </a:xfrm>
            <a:custGeom>
              <a:avLst/>
              <a:gdLst/>
              <a:ahLst/>
              <a:rect l="l" t="t" r="r" b="b"/>
              <a:pathLst>
                <a:path w="1565187" h="2082324">
                  <a:moveTo>
                    <a:pt x="1440727" y="2082324"/>
                  </a:moveTo>
                  <a:lnTo>
                    <a:pt x="124460" y="2082324"/>
                  </a:lnTo>
                  <a:cubicBezTo>
                    <a:pt x="55880" y="2082324"/>
                    <a:pt x="0" y="2026444"/>
                    <a:pt x="0" y="1957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957864"/>
                  </a:lnTo>
                  <a:cubicBezTo>
                    <a:pt x="1565187" y="2026444"/>
                    <a:pt x="1509307" y="2082324"/>
                    <a:pt x="1440727" y="2082324"/>
                  </a:cubicBezTo>
                  <a:close/>
                </a:path>
              </a:pathLst>
            </a:custGeom>
            <a:solidFill>
              <a:srgbClr val="2d2f30">
                <a:alpha val="3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" name="TextBox 14"/>
          <p:cNvSpPr/>
          <p:nvPr/>
        </p:nvSpPr>
        <p:spPr>
          <a:xfrm>
            <a:off x="14260320" y="2732400"/>
            <a:ext cx="26996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5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Montserrat Semi-Bold Bold"/>
              </a:rPr>
              <a:t>Source</a:t>
            </a:r>
            <a:endParaRPr b="0" lang="pt-PT" sz="3000" spc="-1" strike="noStrike">
              <a:latin typeface="Arial"/>
            </a:endParaRPr>
          </a:p>
          <a:p>
            <a:pPr algn="ctr">
              <a:lnSpc>
                <a:spcPts val="4195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Montserrat Semi-Bold Bold"/>
              </a:rPr>
              <a:t>(Origem)</a:t>
            </a:r>
            <a:endParaRPr b="0" lang="pt-PT" sz="3000" spc="-1" strike="noStrike">
              <a:latin typeface="Arial"/>
            </a:endParaRPr>
          </a:p>
        </p:txBody>
      </p:sp>
      <p:sp>
        <p:nvSpPr>
          <p:cNvPr id="130" name="TextBox 15"/>
          <p:cNvSpPr/>
          <p:nvPr/>
        </p:nvSpPr>
        <p:spPr>
          <a:xfrm>
            <a:off x="10099800" y="4257720"/>
            <a:ext cx="371880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Retém informação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acerca do destino do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voo, tanto como a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companhia aérea que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o realizará e a distância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a que este se encontra</a:t>
            </a:r>
            <a:endParaRPr b="0" lang="pt-PT" sz="2190" spc="-1" strike="noStrike">
              <a:latin typeface="Arial"/>
            </a:endParaRPr>
          </a:p>
        </p:txBody>
      </p:sp>
      <p:sp>
        <p:nvSpPr>
          <p:cNvPr id="131" name="TextBox 16"/>
          <p:cNvSpPr/>
          <p:nvPr/>
        </p:nvSpPr>
        <p:spPr>
          <a:xfrm>
            <a:off x="13750560" y="4448160"/>
            <a:ext cx="3718800" cy="194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Retém informação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acerca da origem do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voo, tanto como os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possíveis destinos, se foi</a:t>
            </a:r>
            <a:endParaRPr b="0" lang="pt-PT" sz="2190" spc="-1" strike="noStrike">
              <a:latin typeface="Arial"/>
            </a:endParaRPr>
          </a:p>
          <a:p>
            <a:pPr algn="ctr">
              <a:lnSpc>
                <a:spcPts val="3070"/>
              </a:lnSpc>
              <a:buNone/>
            </a:pPr>
            <a:r>
              <a:rPr b="0" lang="en-US" sz="2190" spc="-1" strike="noStrike">
                <a:solidFill>
                  <a:srgbClr val="ffffff"/>
                </a:solidFill>
                <a:latin typeface="Montserrat"/>
              </a:rPr>
              <a:t>visitada, e a distância.</a:t>
            </a:r>
            <a:endParaRPr b="0" lang="pt-PT" sz="21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3579560" y="0"/>
            <a:ext cx="8995680" cy="89956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3" descr=""/>
          <p:cNvPicPr/>
          <p:nvPr/>
        </p:nvPicPr>
        <p:blipFill>
          <a:blip r:embed="rId2"/>
          <a:stretch/>
        </p:blipFill>
        <p:spPr>
          <a:xfrm>
            <a:off x="-2881800" y="-1991520"/>
            <a:ext cx="7242120" cy="724212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4" descr=""/>
          <p:cNvPicPr/>
          <p:nvPr/>
        </p:nvPicPr>
        <p:blipFill>
          <a:blip r:embed="rId3"/>
          <a:stretch/>
        </p:blipFill>
        <p:spPr>
          <a:xfrm>
            <a:off x="2659680" y="2056320"/>
            <a:ext cx="12993120" cy="7395840"/>
          </a:xfrm>
          <a:prstGeom prst="rect">
            <a:avLst/>
          </a:prstGeom>
          <a:ln w="0">
            <a:noFill/>
          </a:ln>
        </p:spPr>
      </p:pic>
      <p:sp>
        <p:nvSpPr>
          <p:cNvPr id="135" name="TextBox 5"/>
          <p:cNvSpPr/>
          <p:nvPr/>
        </p:nvSpPr>
        <p:spPr>
          <a:xfrm>
            <a:off x="-1103760" y="202680"/>
            <a:ext cx="10129320" cy="12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669"/>
              </a:lnSpc>
              <a:buNone/>
            </a:pPr>
            <a:r>
              <a:rPr b="0" lang="en-US" sz="6910" spc="-1" strike="noStrike">
                <a:solidFill>
                  <a:srgbClr val="ffffff"/>
                </a:solidFill>
                <a:latin typeface="Neue Machina UltraBold"/>
              </a:rPr>
              <a:t>Grafo dos voos</a:t>
            </a:r>
            <a:endParaRPr b="0" lang="pt-PT" sz="6910" spc="-1" strike="noStrike">
              <a:latin typeface="Arial"/>
            </a:endParaRPr>
          </a:p>
        </p:txBody>
      </p:sp>
      <p:sp>
        <p:nvSpPr>
          <p:cNvPr id="136" name="TextBox 6"/>
          <p:cNvSpPr/>
          <p:nvPr/>
        </p:nvSpPr>
        <p:spPr>
          <a:xfrm>
            <a:off x="739440" y="1339560"/>
            <a:ext cx="1095732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60600" indent="-330480">
              <a:lnSpc>
                <a:spcPts val="4283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060" spc="-1" strike="noStrike">
                <a:solidFill>
                  <a:srgbClr val="ffffff"/>
                </a:solidFill>
                <a:latin typeface="Montserrat"/>
              </a:rPr>
              <a:t>implementação com voos</a:t>
            </a:r>
            <a:endParaRPr b="0" lang="pt-PT" sz="306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11478240" y="-488268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3" descr=""/>
          <p:cNvPicPr/>
          <p:nvPr/>
        </p:nvPicPr>
        <p:blipFill>
          <a:blip r:embed="rId2"/>
          <a:stretch/>
        </p:blipFill>
        <p:spPr>
          <a:xfrm>
            <a:off x="15720480" y="-155124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4" descr=""/>
          <p:cNvPicPr/>
          <p:nvPr/>
        </p:nvPicPr>
        <p:blipFill>
          <a:blip r:embed="rId3"/>
          <a:stretch/>
        </p:blipFill>
        <p:spPr>
          <a:xfrm>
            <a:off x="13247640" y="480636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4"/>
          <a:stretch/>
        </p:blipFill>
        <p:spPr>
          <a:xfrm>
            <a:off x="10899360" y="747396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6" descr=""/>
          <p:cNvPicPr/>
          <p:nvPr/>
        </p:nvPicPr>
        <p:blipFill>
          <a:blip r:embed="rId5"/>
          <a:stretch/>
        </p:blipFill>
        <p:spPr>
          <a:xfrm>
            <a:off x="12449520" y="3047400"/>
            <a:ext cx="5284800" cy="663768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7" descr=""/>
          <p:cNvPicPr/>
          <p:nvPr/>
        </p:nvPicPr>
        <p:blipFill>
          <a:blip r:embed="rId6"/>
          <a:stretch/>
        </p:blipFill>
        <p:spPr>
          <a:xfrm>
            <a:off x="1834200" y="5883840"/>
            <a:ext cx="7329600" cy="3947400"/>
          </a:xfrm>
          <a:prstGeom prst="rect">
            <a:avLst/>
          </a:prstGeom>
          <a:ln w="0">
            <a:noFill/>
          </a:ln>
        </p:spPr>
      </p:pic>
      <p:sp>
        <p:nvSpPr>
          <p:cNvPr id="143" name="TextBox 8"/>
          <p:cNvSpPr/>
          <p:nvPr/>
        </p:nvSpPr>
        <p:spPr>
          <a:xfrm>
            <a:off x="627120" y="444240"/>
            <a:ext cx="13981320" cy="10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06"/>
              </a:lnSpc>
              <a:buNone/>
            </a:pPr>
            <a:r>
              <a:rPr b="0" lang="en-US" sz="5940" spc="-1" strike="noStrike">
                <a:solidFill>
                  <a:srgbClr val="ffffff"/>
                </a:solidFill>
                <a:latin typeface="Neue Machina UltraBold"/>
              </a:rPr>
              <a:t>Funcionalidades Implementadas</a:t>
            </a:r>
            <a:endParaRPr b="0" lang="pt-PT" sz="5940" spc="-1" strike="noStrike">
              <a:latin typeface="Arial"/>
            </a:endParaRPr>
          </a:p>
        </p:txBody>
      </p:sp>
      <p:sp>
        <p:nvSpPr>
          <p:cNvPr id="144" name="TextBox 9"/>
          <p:cNvSpPr/>
          <p:nvPr/>
        </p:nvSpPr>
        <p:spPr>
          <a:xfrm>
            <a:off x="627120" y="1922400"/>
            <a:ext cx="11887200" cy="37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16760" indent="-358560">
              <a:lnSpc>
                <a:spcPts val="464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320" spc="-1" strike="noStrike">
                <a:solidFill>
                  <a:srgbClr val="ffffff"/>
                </a:solidFill>
                <a:latin typeface="Montserrat"/>
              </a:rPr>
              <a:t>Melhor maneira de voar entre aeroportos</a:t>
            </a:r>
            <a:endParaRPr b="0" lang="pt-PT" sz="33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Esta funcionalidade recebe inicialmente dois dados por parte</a:t>
            </a:r>
            <a:endParaRPr b="0" lang="pt-PT" sz="29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do utilizador, sendo os códigos do aeroporto de partida e de chegada e com o apoio de uma função </a:t>
            </a:r>
            <a:r>
              <a:rPr b="0" lang="en-US" sz="2920" spc="-1" strike="noStrike">
                <a:solidFill>
                  <a:srgbClr val="ffffff"/>
                </a:solidFill>
                <a:latin typeface="Montserrat Bold Italics"/>
              </a:rPr>
              <a:t>getDistance </a:t>
            </a: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irá</a:t>
            </a:r>
            <a:endParaRPr b="0" lang="pt-PT" sz="29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determinar a melhor maneira de voar entre aeroportos.</a:t>
            </a:r>
            <a:endParaRPr b="0" lang="pt-PT" sz="29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Imprimindo o seu resultado para ajudar o utilizador.</a:t>
            </a:r>
            <a:endParaRPr b="0" lang="pt-PT" sz="29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11478240" y="-488268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15720480" y="-155124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3"/>
          <a:stretch/>
        </p:blipFill>
        <p:spPr>
          <a:xfrm>
            <a:off x="13247640" y="480636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5" descr=""/>
          <p:cNvPicPr/>
          <p:nvPr/>
        </p:nvPicPr>
        <p:blipFill>
          <a:blip r:embed="rId4"/>
          <a:stretch/>
        </p:blipFill>
        <p:spPr>
          <a:xfrm>
            <a:off x="10899360" y="747396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5"/>
          <a:stretch/>
        </p:blipFill>
        <p:spPr>
          <a:xfrm>
            <a:off x="10162440" y="2503440"/>
            <a:ext cx="8135640" cy="46443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7" descr=""/>
          <p:cNvPicPr/>
          <p:nvPr/>
        </p:nvPicPr>
        <p:blipFill>
          <a:blip r:embed="rId6"/>
          <a:stretch/>
        </p:blipFill>
        <p:spPr>
          <a:xfrm>
            <a:off x="462240" y="7306200"/>
            <a:ext cx="11405160" cy="2824200"/>
          </a:xfrm>
          <a:prstGeom prst="rect">
            <a:avLst/>
          </a:prstGeom>
          <a:ln w="0">
            <a:noFill/>
          </a:ln>
        </p:spPr>
      </p:pic>
      <p:sp>
        <p:nvSpPr>
          <p:cNvPr id="151" name="TextBox 8"/>
          <p:cNvSpPr/>
          <p:nvPr/>
        </p:nvSpPr>
        <p:spPr>
          <a:xfrm>
            <a:off x="627120" y="1688040"/>
            <a:ext cx="9437760" cy="578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16760" indent="-358560">
              <a:lnSpc>
                <a:spcPts val="4646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320" spc="-1" strike="noStrike">
                <a:solidFill>
                  <a:srgbClr val="ffffff"/>
                </a:solidFill>
                <a:latin typeface="Montserrat"/>
              </a:rPr>
              <a:t>Melhor maneira de voar entre cidades</a:t>
            </a:r>
            <a:endParaRPr b="0" lang="pt-PT" sz="33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Esta funcionalidade recebe inicialmente dois dados por parte</a:t>
            </a:r>
            <a:endParaRPr b="0" lang="pt-PT" sz="2920" spc="-1" strike="noStrike">
              <a:latin typeface="Arial"/>
            </a:endParaRPr>
          </a:p>
          <a:p>
            <a:pPr>
              <a:lnSpc>
                <a:spcPts val="4088"/>
              </a:lnSpc>
              <a:buNone/>
            </a:pP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do utilizador, sendo os códigos de duas cidades. Muito como a função anterior, será calculada a melhor maneira de voar entre as cidades, no entanto, neste caso, será necessário, para além do uso da função </a:t>
            </a:r>
            <a:r>
              <a:rPr b="0" lang="en-US" sz="2920" spc="-1" strike="noStrike">
                <a:solidFill>
                  <a:srgbClr val="ffffff"/>
                </a:solidFill>
                <a:latin typeface="Montserrat Bold Italics"/>
              </a:rPr>
              <a:t>getDistance, </a:t>
            </a:r>
            <a:r>
              <a:rPr b="0" lang="en-US" sz="2920" spc="-1" strike="noStrike">
                <a:solidFill>
                  <a:srgbClr val="ffffff"/>
                </a:solidFill>
                <a:latin typeface="Montserrat"/>
              </a:rPr>
              <a:t>estudar os aeroportos existentes nas cidades e as possibilidades de rotas.</a:t>
            </a:r>
            <a:endParaRPr b="0" lang="pt-PT" sz="2920" spc="-1" strike="noStrike">
              <a:latin typeface="Arial"/>
            </a:endParaRPr>
          </a:p>
        </p:txBody>
      </p:sp>
      <p:pic>
        <p:nvPicPr>
          <p:cNvPr id="152" name="Picture 9" descr=""/>
          <p:cNvPicPr/>
          <p:nvPr/>
        </p:nvPicPr>
        <p:blipFill>
          <a:blip r:embed="rId7"/>
          <a:stretch/>
        </p:blipFill>
        <p:spPr>
          <a:xfrm>
            <a:off x="14513400" y="7473960"/>
            <a:ext cx="1573920" cy="2819880"/>
          </a:xfrm>
          <a:prstGeom prst="rect">
            <a:avLst/>
          </a:prstGeom>
          <a:ln w="0">
            <a:noFill/>
          </a:ln>
        </p:spPr>
      </p:pic>
      <p:sp>
        <p:nvSpPr>
          <p:cNvPr id="153" name="TextBox 10"/>
          <p:cNvSpPr/>
          <p:nvPr/>
        </p:nvSpPr>
        <p:spPr>
          <a:xfrm>
            <a:off x="627120" y="444240"/>
            <a:ext cx="13981320" cy="10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06"/>
              </a:lnSpc>
              <a:buNone/>
            </a:pPr>
            <a:r>
              <a:rPr b="0" lang="en-US" sz="5940" spc="-1" strike="noStrike">
                <a:solidFill>
                  <a:srgbClr val="ffffff"/>
                </a:solidFill>
                <a:latin typeface="Neue Machina UltraBold"/>
              </a:rPr>
              <a:t>Funcionalidades Implementadas</a:t>
            </a:r>
            <a:endParaRPr b="0" lang="pt-PT" sz="59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"/>
          <p:cNvPicPr/>
          <p:nvPr/>
        </p:nvPicPr>
        <p:blipFill>
          <a:blip r:embed="rId1"/>
          <a:stretch/>
        </p:blipFill>
        <p:spPr>
          <a:xfrm>
            <a:off x="11478240" y="-488268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3" descr=""/>
          <p:cNvPicPr/>
          <p:nvPr/>
        </p:nvPicPr>
        <p:blipFill>
          <a:blip r:embed="rId2"/>
          <a:stretch/>
        </p:blipFill>
        <p:spPr>
          <a:xfrm>
            <a:off x="15720480" y="-155124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4" descr=""/>
          <p:cNvPicPr/>
          <p:nvPr/>
        </p:nvPicPr>
        <p:blipFill>
          <a:blip r:embed="rId3"/>
          <a:stretch/>
        </p:blipFill>
        <p:spPr>
          <a:xfrm>
            <a:off x="13247640" y="4806360"/>
            <a:ext cx="9218160" cy="921816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5" descr=""/>
          <p:cNvPicPr/>
          <p:nvPr/>
        </p:nvPicPr>
        <p:blipFill>
          <a:blip r:embed="rId4"/>
          <a:stretch/>
        </p:blipFill>
        <p:spPr>
          <a:xfrm>
            <a:off x="10899360" y="7473960"/>
            <a:ext cx="8685000" cy="868500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5"/>
          <a:stretch/>
        </p:blipFill>
        <p:spPr>
          <a:xfrm>
            <a:off x="2752560" y="4409640"/>
            <a:ext cx="6176160" cy="548892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7" descr=""/>
          <p:cNvPicPr/>
          <p:nvPr/>
        </p:nvPicPr>
        <p:blipFill>
          <a:blip r:embed="rId6"/>
          <a:stretch/>
        </p:blipFill>
        <p:spPr>
          <a:xfrm>
            <a:off x="10632960" y="4422960"/>
            <a:ext cx="5087160" cy="5421960"/>
          </a:xfrm>
          <a:prstGeom prst="rect">
            <a:avLst/>
          </a:prstGeom>
          <a:ln w="0">
            <a:noFill/>
          </a:ln>
        </p:spPr>
      </p:pic>
      <p:sp>
        <p:nvSpPr>
          <p:cNvPr id="160" name="TextBox 8"/>
          <p:cNvSpPr/>
          <p:nvPr/>
        </p:nvSpPr>
        <p:spPr>
          <a:xfrm>
            <a:off x="627120" y="444240"/>
            <a:ext cx="13981320" cy="10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306"/>
              </a:lnSpc>
              <a:buNone/>
            </a:pPr>
            <a:r>
              <a:rPr b="0" lang="en-US" sz="5940" spc="-1" strike="noStrike">
                <a:solidFill>
                  <a:srgbClr val="ffffff"/>
                </a:solidFill>
                <a:latin typeface="Neue Machina UltraBold"/>
              </a:rPr>
              <a:t>Funcionalidades Implementadas</a:t>
            </a:r>
            <a:endParaRPr b="0" lang="pt-PT" sz="5940" spc="-1" strike="noStrike">
              <a:latin typeface="Arial"/>
            </a:endParaRPr>
          </a:p>
        </p:txBody>
      </p:sp>
      <p:sp>
        <p:nvSpPr>
          <p:cNvPr id="161" name="TextBox 9"/>
          <p:cNvSpPr/>
          <p:nvPr/>
        </p:nvSpPr>
        <p:spPr>
          <a:xfrm>
            <a:off x="782280" y="1686960"/>
            <a:ext cx="1011672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10200" indent="-304920">
              <a:lnSpc>
                <a:spcPts val="3954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30" spc="-1" strike="noStrike">
                <a:solidFill>
                  <a:srgbClr val="ffffff"/>
                </a:solidFill>
                <a:latin typeface="Montserrat"/>
              </a:rPr>
              <a:t>Cálculos de vários dados como o número de:</a:t>
            </a:r>
            <a:endParaRPr b="0" lang="pt-PT" sz="2830" spc="-1" strike="noStrike">
              <a:latin typeface="Arial"/>
            </a:endParaRPr>
          </a:p>
          <a:p>
            <a:pPr lvl="2" marL="1220040" indent="-406800">
              <a:lnSpc>
                <a:spcPts val="3954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830" spc="-1" strike="noStrike">
                <a:solidFill>
                  <a:srgbClr val="ffffff"/>
                </a:solidFill>
                <a:latin typeface="Montserrat"/>
              </a:rPr>
              <a:t>Partidas de voos</a:t>
            </a:r>
            <a:endParaRPr b="0" lang="pt-PT" sz="2830" spc="-1" strike="noStrike">
              <a:latin typeface="Arial"/>
            </a:endParaRPr>
          </a:p>
          <a:p>
            <a:pPr lvl="2" marL="1220040" indent="-406800">
              <a:lnSpc>
                <a:spcPts val="3954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830" spc="-1" strike="noStrike">
                <a:solidFill>
                  <a:srgbClr val="ffffff"/>
                </a:solidFill>
                <a:latin typeface="Montserrat"/>
              </a:rPr>
              <a:t>Destinos</a:t>
            </a:r>
            <a:endParaRPr b="0" lang="pt-PT" sz="2830" spc="-1" strike="noStrike">
              <a:latin typeface="Arial"/>
            </a:endParaRPr>
          </a:p>
          <a:p>
            <a:pPr lvl="2" marL="1220040" indent="-406800">
              <a:lnSpc>
                <a:spcPts val="3954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830" spc="-1" strike="noStrike">
                <a:solidFill>
                  <a:srgbClr val="ffffff"/>
                </a:solidFill>
                <a:latin typeface="Montserrat"/>
              </a:rPr>
              <a:t>Companhias Aéreas</a:t>
            </a:r>
            <a:endParaRPr b="0" lang="pt-PT" sz="2830" spc="-1" strike="noStrike">
              <a:latin typeface="Arial"/>
            </a:endParaRPr>
          </a:p>
          <a:p>
            <a:pPr lvl="2" marL="1220040" indent="-406800">
              <a:lnSpc>
                <a:spcPts val="3954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2830" spc="-1" strike="noStrike">
                <a:solidFill>
                  <a:srgbClr val="ffffff"/>
                </a:solidFill>
                <a:latin typeface="Montserrat"/>
              </a:rPr>
              <a:t>Países</a:t>
            </a:r>
            <a:endParaRPr b="0" lang="pt-PT" sz="28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/>
          <a:stretch/>
        </p:blipFill>
        <p:spPr>
          <a:xfrm>
            <a:off x="13579560" y="0"/>
            <a:ext cx="8995680" cy="899568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3" descr=""/>
          <p:cNvPicPr/>
          <p:nvPr/>
        </p:nvPicPr>
        <p:blipFill>
          <a:blip r:embed="rId2"/>
          <a:stretch/>
        </p:blipFill>
        <p:spPr>
          <a:xfrm>
            <a:off x="-2881800" y="-1991520"/>
            <a:ext cx="7242120" cy="724212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4" descr=""/>
          <p:cNvPicPr/>
          <p:nvPr/>
        </p:nvPicPr>
        <p:blipFill>
          <a:blip r:embed="rId3"/>
          <a:stretch/>
        </p:blipFill>
        <p:spPr>
          <a:xfrm>
            <a:off x="0" y="1824480"/>
            <a:ext cx="9371880" cy="3318480"/>
          </a:xfrm>
          <a:prstGeom prst="rect">
            <a:avLst/>
          </a:prstGeom>
          <a:ln w="0">
            <a:noFill/>
          </a:ln>
        </p:spPr>
      </p:pic>
      <p:sp>
        <p:nvSpPr>
          <p:cNvPr id="165" name="TextBox 5"/>
          <p:cNvSpPr/>
          <p:nvPr/>
        </p:nvSpPr>
        <p:spPr>
          <a:xfrm>
            <a:off x="412560" y="329400"/>
            <a:ext cx="12221640" cy="12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060"/>
              </a:lnSpc>
              <a:buNone/>
            </a:pPr>
            <a:r>
              <a:rPr b="0" lang="en-US" sz="7190" spc="-1" strike="noStrike">
                <a:solidFill>
                  <a:srgbClr val="ffffff"/>
                </a:solidFill>
                <a:latin typeface="Neue Machina UltraBold"/>
              </a:rPr>
              <a:t>Interface do Utilizador</a:t>
            </a:r>
            <a:endParaRPr b="0" lang="pt-PT" sz="7190" spc="-1" strike="noStrike">
              <a:latin typeface="Arial"/>
            </a:endParaRPr>
          </a:p>
        </p:txBody>
      </p:sp>
      <p:sp>
        <p:nvSpPr>
          <p:cNvPr id="166" name="TextBox 6"/>
          <p:cNvSpPr/>
          <p:nvPr/>
        </p:nvSpPr>
        <p:spPr>
          <a:xfrm>
            <a:off x="9967320" y="2862000"/>
            <a:ext cx="412164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11"/>
              </a:lnSpc>
              <a:buNone/>
            </a:pP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Coloca ao dispor do utilizador uma variedade de opções das funcionalidades possíveis.</a:t>
            </a:r>
            <a:endParaRPr b="0" lang="pt-PT" sz="2080" spc="-1" strike="noStrike">
              <a:latin typeface="Arial"/>
            </a:endParaRPr>
          </a:p>
        </p:txBody>
      </p:sp>
      <p:sp>
        <p:nvSpPr>
          <p:cNvPr id="167" name="TextBox 7"/>
          <p:cNvSpPr/>
          <p:nvPr/>
        </p:nvSpPr>
        <p:spPr>
          <a:xfrm>
            <a:off x="9144000" y="1888920"/>
            <a:ext cx="4425120" cy="6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68240" indent="-384120" algn="ctr">
              <a:lnSpc>
                <a:spcPts val="498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50" spc="-1" strike="noStrike">
                <a:solidFill>
                  <a:srgbClr val="ffffff"/>
                </a:solidFill>
                <a:latin typeface="Montserrat Semi-Bold Bold"/>
              </a:rPr>
              <a:t>Menu Principal</a:t>
            </a:r>
            <a:endParaRPr b="0" lang="pt-PT" sz="3550" spc="-1" strike="noStrike">
              <a:latin typeface="Arial"/>
            </a:endParaRPr>
          </a:p>
        </p:txBody>
      </p:sp>
      <p:sp>
        <p:nvSpPr>
          <p:cNvPr id="168" name="TextBox 8"/>
          <p:cNvSpPr/>
          <p:nvPr/>
        </p:nvSpPr>
        <p:spPr>
          <a:xfrm>
            <a:off x="14001840" y="2186640"/>
            <a:ext cx="4198320" cy="27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11"/>
              </a:lnSpc>
              <a:buNone/>
            </a:pP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       </a:t>
            </a: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Incluí:</a:t>
            </a:r>
            <a:endParaRPr b="0" lang="pt-PT" sz="2080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Procurar melhor maneira de voar entre aeroportos e cidades</a:t>
            </a:r>
            <a:endParaRPr b="0" lang="pt-PT" sz="1679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Obter o número de destinos, companhias aéreas, países e de partidas de voos</a:t>
            </a:r>
            <a:endParaRPr b="0" lang="pt-PT" sz="1679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Com um certo número de voos, até onde pode o utilizador viajar</a:t>
            </a:r>
            <a:endParaRPr b="0" lang="pt-PT" sz="1679" spc="-1" strike="noStrike">
              <a:latin typeface="Arial"/>
            </a:endParaRPr>
          </a:p>
        </p:txBody>
      </p:sp>
      <p:sp>
        <p:nvSpPr>
          <p:cNvPr id="169" name="AutoShape 9"/>
          <p:cNvSpPr/>
          <p:nvPr/>
        </p:nvSpPr>
        <p:spPr>
          <a:xfrm flipH="1" flipV="1">
            <a:off x="14273640" y="2484000"/>
            <a:ext cx="7920" cy="200448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TextBox 10"/>
          <p:cNvSpPr/>
          <p:nvPr/>
        </p:nvSpPr>
        <p:spPr>
          <a:xfrm>
            <a:off x="564120" y="7292520"/>
            <a:ext cx="4121640" cy="14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11"/>
              </a:lnSpc>
              <a:buNone/>
            </a:pP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Coloca ao dispor do utilizador a possibilidade de definir uma lista das suas preferências em termos de companhia aérea</a:t>
            </a:r>
            <a:endParaRPr b="0" lang="pt-PT" sz="2080" spc="-1" strike="noStrike">
              <a:latin typeface="Arial"/>
            </a:endParaRPr>
          </a:p>
        </p:txBody>
      </p:sp>
      <p:sp>
        <p:nvSpPr>
          <p:cNvPr id="171" name="TextBox 11"/>
          <p:cNvSpPr/>
          <p:nvPr/>
        </p:nvSpPr>
        <p:spPr>
          <a:xfrm>
            <a:off x="139680" y="5985000"/>
            <a:ext cx="7115760" cy="63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68240" indent="-384120">
              <a:lnSpc>
                <a:spcPts val="498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559" spc="-1" strike="noStrike">
                <a:solidFill>
                  <a:srgbClr val="ffffff"/>
                </a:solidFill>
                <a:latin typeface="Montserrat Semi-Bold Bold"/>
              </a:rPr>
              <a:t>Menu Companhias Aéreas</a:t>
            </a:r>
            <a:endParaRPr b="0" lang="pt-PT" sz="3559" spc="-1" strike="noStrike">
              <a:latin typeface="Arial"/>
            </a:endParaRPr>
          </a:p>
        </p:txBody>
      </p:sp>
      <p:sp>
        <p:nvSpPr>
          <p:cNvPr id="172" name="TextBox 12"/>
          <p:cNvSpPr/>
          <p:nvPr/>
        </p:nvSpPr>
        <p:spPr>
          <a:xfrm>
            <a:off x="4686120" y="6799680"/>
            <a:ext cx="4198320" cy="25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911"/>
              </a:lnSpc>
              <a:buNone/>
            </a:pP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       </a:t>
            </a:r>
            <a:r>
              <a:rPr b="0" lang="en-US" sz="2080" spc="-1" strike="noStrike">
                <a:solidFill>
                  <a:srgbClr val="ffffff"/>
                </a:solidFill>
                <a:latin typeface="Montserrat"/>
              </a:rPr>
              <a:t>Incluí:</a:t>
            </a:r>
            <a:endParaRPr b="0" lang="pt-PT" sz="2080" spc="-1" strike="noStrike">
              <a:latin typeface="Arial"/>
            </a:endParaRPr>
          </a:p>
          <a:p>
            <a:pPr algn="ctr">
              <a:lnSpc>
                <a:spcPts val="2911"/>
              </a:lnSpc>
              <a:buNone/>
            </a:pPr>
            <a:endParaRPr b="0" lang="pt-PT" sz="1800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Lista de preferências de companhias aéreas</a:t>
            </a:r>
            <a:endParaRPr b="0" lang="pt-PT" sz="1679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Adicionar companhia a lista de preferências</a:t>
            </a:r>
            <a:endParaRPr b="0" lang="pt-PT" sz="1679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Limpar por completo a lista</a:t>
            </a:r>
            <a:endParaRPr b="0" lang="pt-PT" sz="1679" spc="-1" strike="noStrike">
              <a:latin typeface="Arial"/>
            </a:endParaRPr>
          </a:p>
          <a:p>
            <a:pPr lvl="2" marL="725400" indent="-241920" algn="ctr">
              <a:lnSpc>
                <a:spcPts val="2350"/>
              </a:lnSpc>
              <a:buClr>
                <a:srgbClr val="ffffff"/>
              </a:buClr>
              <a:buFont typeface="Arial"/>
              <a:buChar char="⚬"/>
            </a:pPr>
            <a:r>
              <a:rPr b="0" lang="en-US" sz="1679" spc="-1" strike="noStrike">
                <a:solidFill>
                  <a:srgbClr val="ffffff"/>
                </a:solidFill>
                <a:latin typeface="Montserrat"/>
              </a:rPr>
              <a:t>Voltar ao menu inicial</a:t>
            </a:r>
            <a:endParaRPr b="0" lang="pt-PT" sz="1679" spc="-1" strike="noStrike">
              <a:latin typeface="Arial"/>
            </a:endParaRPr>
          </a:p>
        </p:txBody>
      </p:sp>
      <p:sp>
        <p:nvSpPr>
          <p:cNvPr id="173" name="AutoShape 13"/>
          <p:cNvSpPr/>
          <p:nvPr/>
        </p:nvSpPr>
        <p:spPr>
          <a:xfrm flipH="1" flipV="1">
            <a:off x="4957920" y="7097040"/>
            <a:ext cx="7920" cy="2004480"/>
          </a:xfrm>
          <a:prstGeom prst="line">
            <a:avLst/>
          </a:prstGeom>
          <a:ln w="1905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10260000" y="6323040"/>
            <a:ext cx="600984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DAFXDk7i3u0</dc:identifier>
  <dc:language>pt-PT</dc:language>
  <cp:lastModifiedBy/>
  <dcterms:modified xsi:type="dcterms:W3CDTF">2023-01-08T12:10:39Z</dcterms:modified>
  <cp:revision>2</cp:revision>
  <dc:subject/>
  <dc:title>AED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